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16" name="Zástupný symbol pro datum 15"/>
          <p:cNvSpPr>
            <a:spLocks noGrp="1"/>
          </p:cNvSpPr>
          <p:nvPr>
            <p:ph type="dt" sz="half" idx="10"/>
          </p:nvPr>
        </p:nvSpPr>
        <p:spPr/>
        <p:txBody>
          <a:bodyPr/>
          <a:lstStyle/>
          <a:p>
            <a:fld id="{D079C8FB-8040-4BD1-9F12-A9408C3B3B69}" type="datetimeFigureOut">
              <a:rPr lang="cs-CZ" smtClean="0"/>
              <a:t>14.10.2011</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1307570D-E79B-4B40-BD27-BA23AE9D1F7D}"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079C8FB-8040-4BD1-9F12-A9408C3B3B69}" type="datetimeFigureOut">
              <a:rPr lang="cs-CZ" smtClean="0"/>
              <a:t>14.10.2011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07570D-E79B-4B40-BD27-BA23AE9D1F7D}"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079C8FB-8040-4BD1-9F12-A9408C3B3B69}" type="datetimeFigureOut">
              <a:rPr lang="cs-CZ" smtClean="0"/>
              <a:t>14.10.2011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07570D-E79B-4B40-BD27-BA23AE9D1F7D}"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Klepnutím lze upravit styl předlohy nadpisů.</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D079C8FB-8040-4BD1-9F12-A9408C3B3B69}" type="datetimeFigureOut">
              <a:rPr lang="cs-CZ" smtClean="0"/>
              <a:t>14.10.2011</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1307570D-E79B-4B40-BD27-BA23AE9D1F7D}"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9" name="Zástupný symbol pro datum 18"/>
          <p:cNvSpPr>
            <a:spLocks noGrp="1"/>
          </p:cNvSpPr>
          <p:nvPr>
            <p:ph type="dt" sz="half" idx="10"/>
          </p:nvPr>
        </p:nvSpPr>
        <p:spPr/>
        <p:txBody>
          <a:bodyPr/>
          <a:lstStyle/>
          <a:p>
            <a:fld id="{D079C8FB-8040-4BD1-9F12-A9408C3B3B69}" type="datetimeFigureOut">
              <a:rPr lang="cs-CZ" smtClean="0"/>
              <a:t>14.10.2011</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1307570D-E79B-4B40-BD27-BA23AE9D1F7D}" type="slidenum">
              <a:rPr lang="cs-CZ" smtClean="0"/>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D079C8FB-8040-4BD1-9F12-A9408C3B3B69}" type="datetimeFigureOut">
              <a:rPr lang="cs-CZ" smtClean="0"/>
              <a:t>14.10.2011</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1307570D-E79B-4B40-BD27-BA23AE9D1F7D}"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D079C8FB-8040-4BD1-9F12-A9408C3B3B69}" type="datetimeFigureOut">
              <a:rPr lang="cs-CZ" smtClean="0"/>
              <a:t>14.10.2011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1307570D-E79B-4B40-BD27-BA23AE9D1F7D}" type="slidenum">
              <a:rPr lang="cs-CZ" smtClean="0"/>
              <a:t>‹#›</a:t>
            </a:fld>
            <a:endParaRPr lang="cs-CZ"/>
          </a:p>
        </p:txBody>
      </p:sp>
      <p:sp>
        <p:nvSpPr>
          <p:cNvPr id="11" name="Přímá spojovací čár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D079C8FB-8040-4BD1-9F12-A9408C3B3B69}" type="datetimeFigureOut">
              <a:rPr lang="cs-CZ" smtClean="0"/>
              <a:t>14.10.2011</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07570D-E79B-4B40-BD27-BA23AE9D1F7D}"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D079C8FB-8040-4BD1-9F12-A9408C3B3B69}" type="datetimeFigureOut">
              <a:rPr lang="cs-CZ" smtClean="0"/>
              <a:t>14.10.2011</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07570D-E79B-4B40-BD27-BA23AE9D1F7D}"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ovací čár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D079C8FB-8040-4BD1-9F12-A9408C3B3B69}" type="datetimeFigureOut">
              <a:rPr lang="cs-CZ" smtClean="0"/>
              <a:t>14.10.2011</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07570D-E79B-4B40-BD27-BA23AE9D1F7D}"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Klepnutím na ikonu přidáte obrázek.</a:t>
            </a:r>
            <a:endParaRPr kumimoji="0" lang="en-US" dirty="0"/>
          </a:p>
        </p:txBody>
      </p:sp>
      <p:sp>
        <p:nvSpPr>
          <p:cNvPr id="7" name="Zástupný symbol pro datum 6"/>
          <p:cNvSpPr>
            <a:spLocks noGrp="1"/>
          </p:cNvSpPr>
          <p:nvPr>
            <p:ph type="dt" sz="half" idx="10"/>
          </p:nvPr>
        </p:nvSpPr>
        <p:spPr/>
        <p:txBody>
          <a:bodyPr/>
          <a:lstStyle/>
          <a:p>
            <a:fld id="{D079C8FB-8040-4BD1-9F12-A9408C3B3B69}" type="datetimeFigureOut">
              <a:rPr lang="cs-CZ" smtClean="0"/>
              <a:t>14.10.2011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1307570D-E79B-4B40-BD27-BA23AE9D1F7D}" type="slidenum">
              <a:rPr lang="cs-CZ" smtClean="0"/>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Klepnutím lze upravit styl předlohy nadpisů.</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ovací čár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079C8FB-8040-4BD1-9F12-A9408C3B3B69}" type="datetimeFigureOut">
              <a:rPr lang="cs-CZ" smtClean="0"/>
              <a:t>14.10.2011</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07570D-E79B-4B40-BD27-BA23AE9D1F7D}" type="slidenum">
              <a:rPr lang="cs-CZ" smtClean="0"/>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Klepnutím lze upravit styl předlohy nadpisů.</a:t>
            </a:r>
            <a:endParaRPr kumimoji="0" lang="en-US"/>
          </a:p>
        </p:txBody>
      </p:sp>
      <p:sp>
        <p:nvSpPr>
          <p:cNvPr id="9" name="Přímá spojovací čár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ovací čár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5720" y="1214422"/>
            <a:ext cx="8458200" cy="1222375"/>
          </a:xfrm>
          <a:noFill/>
        </p:spPr>
        <p:txBody>
          <a:bodyPr>
            <a:noAutofit/>
          </a:bodyPr>
          <a:lstStyle/>
          <a:p>
            <a:pPr algn="ctr"/>
            <a:r>
              <a:rPr lang="cs-CZ" sz="11000" dirty="0" smtClean="0">
                <a:solidFill>
                  <a:srgbClr val="FFC000"/>
                </a:solidFill>
              </a:rPr>
              <a:t>Výroba Piva</a:t>
            </a:r>
            <a:endParaRPr lang="cs-CZ" sz="11000"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Pivovarské kvasinky</a:t>
            </a:r>
            <a:endParaRPr lang="cs-CZ" dirty="0">
              <a:solidFill>
                <a:srgbClr val="FFC000"/>
              </a:solidFill>
            </a:endParaRPr>
          </a:p>
        </p:txBody>
      </p:sp>
      <p:sp>
        <p:nvSpPr>
          <p:cNvPr id="3" name="Zástupný symbol pro obsah 2"/>
          <p:cNvSpPr>
            <a:spLocks noGrp="1"/>
          </p:cNvSpPr>
          <p:nvPr>
            <p:ph idx="1"/>
          </p:nvPr>
        </p:nvSpPr>
        <p:spPr/>
        <p:txBody>
          <a:bodyPr/>
          <a:lstStyle/>
          <a:p>
            <a:r>
              <a:rPr lang="cs-CZ" sz="3000" dirty="0" smtClean="0"/>
              <a:t>Při výrobě </a:t>
            </a:r>
            <a:r>
              <a:rPr lang="cs-CZ" sz="3000" dirty="0" smtClean="0"/>
              <a:t>se </a:t>
            </a:r>
            <a:r>
              <a:rPr lang="cs-CZ" sz="3000" dirty="0" smtClean="0"/>
              <a:t>uplatňuje speciální kmen kvasinek, který se využívá už od roku 1842. Tyto kvasinky, jejichž originální kmen se uchovává v chlazeném trezoru, dodávají </a:t>
            </a:r>
            <a:r>
              <a:rPr lang="cs-CZ" sz="3000" dirty="0" smtClean="0"/>
              <a:t>pivu </a:t>
            </a:r>
            <a:r>
              <a:rPr lang="cs-CZ" sz="3000" dirty="0" smtClean="0"/>
              <a:t>jeho nezaměnitelnou chuť.</a:t>
            </a:r>
          </a:p>
          <a:p>
            <a:endParaRPr lang="cs-CZ" dirty="0"/>
          </a:p>
        </p:txBody>
      </p:sp>
      <p:pic>
        <p:nvPicPr>
          <p:cNvPr id="4" name="Obrázek 3" descr="KVASINKY.PNG"/>
          <p:cNvPicPr>
            <a:picLocks noChangeAspect="1"/>
          </p:cNvPicPr>
          <p:nvPr/>
        </p:nvPicPr>
        <p:blipFill>
          <a:blip r:embed="rId2"/>
          <a:stretch>
            <a:fillRect/>
          </a:stretch>
        </p:blipFill>
        <p:spPr>
          <a:xfrm>
            <a:off x="2214546" y="3714752"/>
            <a:ext cx="4667902" cy="20862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Dokvašování piva</a:t>
            </a:r>
            <a:endParaRPr lang="cs-CZ" dirty="0">
              <a:solidFill>
                <a:srgbClr val="FFC000"/>
              </a:solidFill>
            </a:endParaRPr>
          </a:p>
        </p:txBody>
      </p:sp>
      <p:sp>
        <p:nvSpPr>
          <p:cNvPr id="3" name="Zástupný symbol pro obsah 2"/>
          <p:cNvSpPr>
            <a:spLocks noGrp="1"/>
          </p:cNvSpPr>
          <p:nvPr>
            <p:ph idx="1"/>
          </p:nvPr>
        </p:nvSpPr>
        <p:spPr/>
        <p:txBody>
          <a:bodyPr/>
          <a:lstStyle/>
          <a:p>
            <a:r>
              <a:rPr lang="cs-CZ" sz="3000" dirty="0" smtClean="0"/>
              <a:t>Zchlazená mladina se musí před přidáním kvasnic okysličit, aby se v ní kvasničné buňky pomnožily. Během kvašení kvasnice přeměňují cukry získané na varně na alkohol a CO</a:t>
            </a:r>
            <a:r>
              <a:rPr lang="cs-CZ" sz="3000" baseline="-25000" dirty="0" smtClean="0"/>
              <a:t>2</a:t>
            </a:r>
            <a:r>
              <a:rPr lang="cs-CZ" sz="3000" dirty="0" smtClean="0"/>
              <a:t>. Kvašení trvá 12 dní, pak se „mladé pivo“ přečerpá, „suduje“ do ležáckých tanků, kde zraje při nízkých teplotách asi 30 dní.</a:t>
            </a:r>
          </a:p>
          <a:p>
            <a:endParaRPr lang="cs-CZ" dirty="0"/>
          </a:p>
        </p:txBody>
      </p:sp>
      <p:pic>
        <p:nvPicPr>
          <p:cNvPr id="4" name="Obrázek 3" descr="dokvašování.PNG"/>
          <p:cNvPicPr>
            <a:picLocks noChangeAspect="1"/>
          </p:cNvPicPr>
          <p:nvPr/>
        </p:nvPicPr>
        <p:blipFill>
          <a:blip r:embed="rId2"/>
          <a:stretch>
            <a:fillRect/>
          </a:stretch>
        </p:blipFill>
        <p:spPr>
          <a:xfrm>
            <a:off x="2500298" y="4643446"/>
            <a:ext cx="4353533" cy="20195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Stáčení</a:t>
            </a:r>
            <a:endParaRPr lang="cs-CZ" dirty="0">
              <a:solidFill>
                <a:srgbClr val="FFC000"/>
              </a:solidFill>
            </a:endParaRPr>
          </a:p>
        </p:txBody>
      </p:sp>
      <p:sp>
        <p:nvSpPr>
          <p:cNvPr id="3" name="Zástupný symbol pro obsah 2"/>
          <p:cNvSpPr>
            <a:spLocks noGrp="1"/>
          </p:cNvSpPr>
          <p:nvPr>
            <p:ph idx="1"/>
          </p:nvPr>
        </p:nvSpPr>
        <p:spPr/>
        <p:txBody>
          <a:bodyPr>
            <a:normAutofit/>
          </a:bodyPr>
          <a:lstStyle/>
          <a:p>
            <a:r>
              <a:rPr lang="cs-CZ" sz="3000" dirty="0" smtClean="0"/>
              <a:t>Hotové pivo se přefiltruje s využitím tzv. membránové filtrace a stáčí se do sudů, lahví, plechovek a cisteren. Pivo stáčené do sudů, lahví a plechovek se před stáčením pasterizuje. Pivo v cisternách, určené pro rychlou spotřebu, pasterizované není.</a:t>
            </a:r>
          </a:p>
          <a:p>
            <a:endParaRPr lang="cs-CZ" sz="3000" dirty="0"/>
          </a:p>
        </p:txBody>
      </p:sp>
      <p:pic>
        <p:nvPicPr>
          <p:cNvPr id="5" name="Obrázek 4" descr="stačení.PNG"/>
          <p:cNvPicPr>
            <a:picLocks noChangeAspect="1"/>
          </p:cNvPicPr>
          <p:nvPr/>
        </p:nvPicPr>
        <p:blipFill>
          <a:blip r:embed="rId2"/>
          <a:stretch>
            <a:fillRect/>
          </a:stretch>
        </p:blipFill>
        <p:spPr>
          <a:xfrm>
            <a:off x="2643174" y="4357694"/>
            <a:ext cx="3496163" cy="2057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FFC000"/>
                </a:solidFill>
              </a:rPr>
              <a:t>Schéma vaření piva</a:t>
            </a:r>
            <a:endParaRPr lang="cs-CZ" sz="4000" dirty="0">
              <a:solidFill>
                <a:srgbClr val="FFC000"/>
              </a:solidFill>
            </a:endParaRPr>
          </a:p>
        </p:txBody>
      </p:sp>
      <p:pic>
        <p:nvPicPr>
          <p:cNvPr id="4" name="Zástupný symbol pro obsah 3" descr="vaření.PNG"/>
          <p:cNvPicPr>
            <a:picLocks noGrp="1" noChangeAspect="1"/>
          </p:cNvPicPr>
          <p:nvPr>
            <p:ph idx="1"/>
          </p:nvPr>
        </p:nvPicPr>
        <p:blipFill>
          <a:blip r:embed="rId2"/>
          <a:stretch>
            <a:fillRect/>
          </a:stretch>
        </p:blipFill>
        <p:spPr>
          <a:xfrm>
            <a:off x="285720" y="1928802"/>
            <a:ext cx="8706315" cy="400052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ječmen</a:t>
            </a:r>
            <a:endParaRPr lang="cs-CZ" dirty="0">
              <a:solidFill>
                <a:srgbClr val="FFC000"/>
              </a:solidFill>
            </a:endParaRPr>
          </a:p>
        </p:txBody>
      </p:sp>
      <p:sp>
        <p:nvSpPr>
          <p:cNvPr id="3" name="Zástupný symbol pro obsah 2"/>
          <p:cNvSpPr>
            <a:spLocks noGrp="1"/>
          </p:cNvSpPr>
          <p:nvPr>
            <p:ph idx="1"/>
          </p:nvPr>
        </p:nvSpPr>
        <p:spPr/>
        <p:txBody>
          <a:bodyPr>
            <a:normAutofit/>
          </a:bodyPr>
          <a:lstStyle/>
          <a:p>
            <a:r>
              <a:rPr lang="cs-CZ" sz="3000" dirty="0" smtClean="0"/>
              <a:t>Pro výrobu piva </a:t>
            </a:r>
            <a:r>
              <a:rPr lang="cs-CZ" sz="3000" dirty="0" smtClean="0"/>
              <a:t>se</a:t>
            </a:r>
            <a:r>
              <a:rPr lang="cs-CZ" sz="3000" dirty="0" smtClean="0"/>
              <a:t> používají české odrůdy jarního sladovnického ječmene pěstované v nejlepších oblastech Čech a Moravy.</a:t>
            </a:r>
            <a:endParaRPr lang="cs-CZ" sz="3000" dirty="0"/>
          </a:p>
        </p:txBody>
      </p:sp>
      <p:pic>
        <p:nvPicPr>
          <p:cNvPr id="4" name="Obrázek 3" descr="obilí.PNG"/>
          <p:cNvPicPr>
            <a:picLocks noChangeAspect="1"/>
          </p:cNvPicPr>
          <p:nvPr/>
        </p:nvPicPr>
        <p:blipFill>
          <a:blip r:embed="rId2"/>
          <a:stretch>
            <a:fillRect/>
          </a:stretch>
        </p:blipFill>
        <p:spPr>
          <a:xfrm>
            <a:off x="1357290" y="3143248"/>
            <a:ext cx="6446163" cy="30003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Slad</a:t>
            </a:r>
            <a:endParaRPr lang="cs-CZ" dirty="0">
              <a:solidFill>
                <a:srgbClr val="FFC000"/>
              </a:solidFill>
            </a:endParaRPr>
          </a:p>
        </p:txBody>
      </p:sp>
      <p:sp>
        <p:nvSpPr>
          <p:cNvPr id="3" name="Zástupný symbol pro obsah 2"/>
          <p:cNvSpPr>
            <a:spLocks noGrp="1"/>
          </p:cNvSpPr>
          <p:nvPr>
            <p:ph idx="1"/>
          </p:nvPr>
        </p:nvSpPr>
        <p:spPr/>
        <p:txBody>
          <a:bodyPr>
            <a:noAutofit/>
          </a:bodyPr>
          <a:lstStyle/>
          <a:p>
            <a:r>
              <a:rPr lang="cs-CZ" sz="3000" dirty="0" smtClean="0"/>
              <a:t>Slad se z ječmene připravuje přímo v </a:t>
            </a:r>
            <a:r>
              <a:rPr lang="cs-CZ" sz="3000" dirty="0" smtClean="0"/>
              <a:t>pivovaru</a:t>
            </a:r>
            <a:r>
              <a:rPr lang="cs-CZ" sz="3000" dirty="0" smtClean="0"/>
              <a:t>. Ječmen je dopraven do sladovny, kde se namáčí a nechá se pět dní klíčit. </a:t>
            </a:r>
            <a:r>
              <a:rPr lang="cs-CZ" sz="3000" dirty="0" smtClean="0"/>
              <a:t>Po </a:t>
            </a:r>
            <a:r>
              <a:rPr lang="cs-CZ" sz="3000" dirty="0" smtClean="0"/>
              <a:t>naklíčení se suší na tzv. hvozdech.</a:t>
            </a:r>
            <a:endParaRPr lang="cs-CZ" sz="3000" dirty="0"/>
          </a:p>
        </p:txBody>
      </p:sp>
      <p:pic>
        <p:nvPicPr>
          <p:cNvPr id="4" name="Obrázek 3" descr="slad.PNG"/>
          <p:cNvPicPr>
            <a:picLocks noChangeAspect="1"/>
          </p:cNvPicPr>
          <p:nvPr/>
        </p:nvPicPr>
        <p:blipFill>
          <a:blip r:embed="rId2"/>
          <a:stretch>
            <a:fillRect/>
          </a:stretch>
        </p:blipFill>
        <p:spPr>
          <a:xfrm>
            <a:off x="1928794" y="3571876"/>
            <a:ext cx="5077534" cy="2467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Vystírání</a:t>
            </a:r>
            <a:endParaRPr lang="cs-CZ" dirty="0">
              <a:solidFill>
                <a:srgbClr val="FFC000"/>
              </a:solidFill>
            </a:endParaRPr>
          </a:p>
        </p:txBody>
      </p:sp>
      <p:sp>
        <p:nvSpPr>
          <p:cNvPr id="3" name="Zástupný symbol pro obsah 2"/>
          <p:cNvSpPr>
            <a:spLocks noGrp="1"/>
          </p:cNvSpPr>
          <p:nvPr>
            <p:ph idx="1"/>
          </p:nvPr>
        </p:nvSpPr>
        <p:spPr/>
        <p:txBody>
          <a:bodyPr/>
          <a:lstStyle/>
          <a:p>
            <a:r>
              <a:rPr lang="cs-CZ" sz="3000" dirty="0" smtClean="0"/>
              <a:t>Slad se rozemele na </a:t>
            </a:r>
            <a:r>
              <a:rPr lang="cs-CZ" sz="3000" dirty="0" smtClean="0"/>
              <a:t>tzv. </a:t>
            </a:r>
            <a:r>
              <a:rPr lang="cs-CZ" sz="3000" dirty="0" smtClean="0"/>
              <a:t>sladový šrot. Následuje </a:t>
            </a:r>
            <a:r>
              <a:rPr lang="cs-CZ" sz="3000" dirty="0" smtClean="0"/>
              <a:t>vystírání–tedy </a:t>
            </a:r>
            <a:r>
              <a:rPr lang="cs-CZ" sz="3000" dirty="0" smtClean="0"/>
              <a:t>dokonalé smíchání sladového </a:t>
            </a:r>
            <a:r>
              <a:rPr lang="cs-CZ" sz="3000" dirty="0" smtClean="0"/>
              <a:t>šrotu s</a:t>
            </a:r>
            <a:r>
              <a:rPr lang="cs-CZ" sz="3000" dirty="0" smtClean="0"/>
              <a:t> vodou, za vzniku řídké bílé kaše, které říkáme rmut nebo dílo. Účelem vystírání je aktivace příslušných enzymů.</a:t>
            </a:r>
          </a:p>
          <a:p>
            <a:endParaRPr lang="cs-CZ" dirty="0"/>
          </a:p>
        </p:txBody>
      </p:sp>
      <p:pic>
        <p:nvPicPr>
          <p:cNvPr id="4" name="Obrázek 3" descr="vystírací káď.PNG"/>
          <p:cNvPicPr>
            <a:picLocks noChangeAspect="1"/>
          </p:cNvPicPr>
          <p:nvPr/>
        </p:nvPicPr>
        <p:blipFill>
          <a:blip r:embed="rId2"/>
          <a:stretch>
            <a:fillRect/>
          </a:stretch>
        </p:blipFill>
        <p:spPr>
          <a:xfrm>
            <a:off x="1857356" y="4000504"/>
            <a:ext cx="5449061" cy="23148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Rmutování</a:t>
            </a:r>
            <a:endParaRPr lang="cs-CZ" dirty="0">
              <a:solidFill>
                <a:srgbClr val="FFC000"/>
              </a:solidFill>
            </a:endParaRPr>
          </a:p>
        </p:txBody>
      </p:sp>
      <p:sp>
        <p:nvSpPr>
          <p:cNvPr id="3" name="Zástupný symbol pro obsah 2"/>
          <p:cNvSpPr>
            <a:spLocks noGrp="1"/>
          </p:cNvSpPr>
          <p:nvPr>
            <p:ph idx="1"/>
          </p:nvPr>
        </p:nvSpPr>
        <p:spPr/>
        <p:txBody>
          <a:bodyPr>
            <a:normAutofit/>
          </a:bodyPr>
          <a:lstStyle/>
          <a:p>
            <a:r>
              <a:rPr lang="cs-CZ" sz="3000" dirty="0" smtClean="0"/>
              <a:t>Při výrobě </a:t>
            </a:r>
            <a:r>
              <a:rPr lang="cs-CZ" sz="3000" dirty="0" smtClean="0"/>
              <a:t>se </a:t>
            </a:r>
            <a:r>
              <a:rPr lang="cs-CZ" sz="3000" dirty="0" smtClean="0"/>
              <a:t>používá </a:t>
            </a:r>
            <a:r>
              <a:rPr lang="cs-CZ" sz="3000" dirty="0" err="1" smtClean="0"/>
              <a:t>třírmutový</a:t>
            </a:r>
            <a:r>
              <a:rPr lang="cs-CZ" sz="3000" dirty="0" smtClean="0"/>
              <a:t> </a:t>
            </a:r>
            <a:r>
              <a:rPr lang="cs-CZ" sz="3000" dirty="0" smtClean="0"/>
              <a:t>postup. Vždy 1/3 rozmíchaného sladu s vodou se přivede do kotle, kde se směs zahřívá na přesně stanovené teploty. Cílem rmutování je přeměnit rozpustné látky sladu v roztoku na sladové cukry. Výsledkem procesu je tzv. sladina.</a:t>
            </a:r>
            <a:endParaRPr lang="cs-CZ" sz="3000" dirty="0"/>
          </a:p>
        </p:txBody>
      </p:sp>
      <p:pic>
        <p:nvPicPr>
          <p:cNvPr id="4" name="Obrázek 3" descr="rmutování.PNG"/>
          <p:cNvPicPr>
            <a:picLocks noChangeAspect="1"/>
          </p:cNvPicPr>
          <p:nvPr/>
        </p:nvPicPr>
        <p:blipFill>
          <a:blip r:embed="rId2"/>
          <a:stretch>
            <a:fillRect/>
          </a:stretch>
        </p:blipFill>
        <p:spPr>
          <a:xfrm>
            <a:off x="2214546" y="4357694"/>
            <a:ext cx="4620270" cy="21529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Scezování</a:t>
            </a:r>
            <a:endParaRPr lang="cs-CZ" dirty="0">
              <a:solidFill>
                <a:srgbClr val="FFC000"/>
              </a:solidFill>
            </a:endParaRPr>
          </a:p>
        </p:txBody>
      </p:sp>
      <p:sp>
        <p:nvSpPr>
          <p:cNvPr id="3" name="Zástupný symbol pro obsah 2"/>
          <p:cNvSpPr>
            <a:spLocks noGrp="1"/>
          </p:cNvSpPr>
          <p:nvPr>
            <p:ph idx="1"/>
          </p:nvPr>
        </p:nvSpPr>
        <p:spPr/>
        <p:txBody>
          <a:bodyPr>
            <a:normAutofit/>
          </a:bodyPr>
          <a:lstStyle/>
          <a:p>
            <a:r>
              <a:rPr lang="cs-CZ" sz="3000" dirty="0" smtClean="0"/>
              <a:t>Scezování zbaví rmut nerozpustitelných látek sladu - mláta, které se usadí na perforovaném dně kádě. Přes takto vzniklý přirozený filtr je přefiltrován celý obsah do mladinového kotle. Moderní nová scezovací káď je ukázkou skloubení tradiční výroby </a:t>
            </a:r>
            <a:r>
              <a:rPr lang="cs-CZ" sz="3000" dirty="0" smtClean="0"/>
              <a:t>piva s</a:t>
            </a:r>
            <a:r>
              <a:rPr lang="cs-CZ" sz="3000" dirty="0" smtClean="0"/>
              <a:t> nejmodernějšími technologiemi.</a:t>
            </a:r>
            <a:endParaRPr lang="cs-CZ" sz="3000" dirty="0"/>
          </a:p>
        </p:txBody>
      </p:sp>
      <p:pic>
        <p:nvPicPr>
          <p:cNvPr id="4" name="Obrázek 3" descr="scezování.PNG"/>
          <p:cNvPicPr>
            <a:picLocks noChangeAspect="1"/>
          </p:cNvPicPr>
          <p:nvPr/>
        </p:nvPicPr>
        <p:blipFill>
          <a:blip r:embed="rId2"/>
          <a:stretch>
            <a:fillRect/>
          </a:stretch>
        </p:blipFill>
        <p:spPr>
          <a:xfrm>
            <a:off x="2285984" y="4500570"/>
            <a:ext cx="4534533" cy="20481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Chmelové šišky</a:t>
            </a:r>
            <a:endParaRPr lang="cs-CZ" dirty="0">
              <a:solidFill>
                <a:srgbClr val="FFC000"/>
              </a:solidFill>
            </a:endParaRPr>
          </a:p>
        </p:txBody>
      </p:sp>
      <p:sp>
        <p:nvSpPr>
          <p:cNvPr id="3" name="Zástupný symbol pro obsah 2"/>
          <p:cNvSpPr>
            <a:spLocks noGrp="1"/>
          </p:cNvSpPr>
          <p:nvPr>
            <p:ph idx="1"/>
          </p:nvPr>
        </p:nvSpPr>
        <p:spPr/>
        <p:txBody>
          <a:bodyPr>
            <a:normAutofit/>
          </a:bodyPr>
          <a:lstStyle/>
          <a:p>
            <a:r>
              <a:rPr lang="cs-CZ" sz="3000" dirty="0" smtClean="0"/>
              <a:t>Pro </a:t>
            </a:r>
            <a:r>
              <a:rPr lang="cs-CZ" sz="3000" dirty="0" smtClean="0"/>
              <a:t>výrobu piva </a:t>
            </a:r>
            <a:r>
              <a:rPr lang="cs-CZ" sz="3000" dirty="0" smtClean="0"/>
              <a:t>jsme zvolili vyhlášenou odrůdu chmele – žatecký poloraný </a:t>
            </a:r>
            <a:r>
              <a:rPr lang="cs-CZ" sz="3000" dirty="0" err="1" smtClean="0"/>
              <a:t>červeňák</a:t>
            </a:r>
            <a:r>
              <a:rPr lang="cs-CZ" sz="3000" dirty="0" smtClean="0"/>
              <a:t>. Používají se šišky samičích květů, které pivu propůjčují svou specifickou hořkost a aroma.</a:t>
            </a:r>
            <a:endParaRPr lang="cs-CZ" sz="3000" dirty="0"/>
          </a:p>
        </p:txBody>
      </p:sp>
      <p:pic>
        <p:nvPicPr>
          <p:cNvPr id="4" name="Obrázek 3" descr="šišky.PNG"/>
          <p:cNvPicPr>
            <a:picLocks noChangeAspect="1"/>
          </p:cNvPicPr>
          <p:nvPr/>
        </p:nvPicPr>
        <p:blipFill>
          <a:blip r:embed="rId2"/>
          <a:stretch>
            <a:fillRect/>
          </a:stretch>
        </p:blipFill>
        <p:spPr>
          <a:xfrm>
            <a:off x="1785918" y="3643314"/>
            <a:ext cx="5286412" cy="24663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C000"/>
                </a:solidFill>
              </a:rPr>
              <a:t>Chmelovar</a:t>
            </a:r>
            <a:endParaRPr lang="cs-CZ" dirty="0">
              <a:solidFill>
                <a:srgbClr val="FFC000"/>
              </a:solidFill>
            </a:endParaRPr>
          </a:p>
        </p:txBody>
      </p:sp>
      <p:sp>
        <p:nvSpPr>
          <p:cNvPr id="3" name="Zástupný symbol pro obsah 2"/>
          <p:cNvSpPr>
            <a:spLocks noGrp="1"/>
          </p:cNvSpPr>
          <p:nvPr>
            <p:ph idx="1"/>
          </p:nvPr>
        </p:nvSpPr>
        <p:spPr/>
        <p:txBody>
          <a:bodyPr>
            <a:normAutofit/>
          </a:bodyPr>
          <a:lstStyle/>
          <a:p>
            <a:r>
              <a:rPr lang="cs-CZ" sz="2400" dirty="0" smtClean="0"/>
              <a:t>Var sladiny s chmelem se nazývá chmelovarem. Chmel se během chmelovaru přidává ve třech dávkách. Chmel se přidává ve formě chmelových pelet, což jsou vlastně šetrně rozemleté chmelové šištice zbavené balastních látek. Díky peletám vlastně můžeme po celý rok dávkovat čerstvý chmel. Chmelovar musí být velmi intenzivní, aby pivo získalo tu správnou hořkost.</a:t>
            </a:r>
          </a:p>
          <a:p>
            <a:endParaRPr lang="cs-CZ" sz="3000" dirty="0"/>
          </a:p>
        </p:txBody>
      </p:sp>
      <p:pic>
        <p:nvPicPr>
          <p:cNvPr id="4" name="Obrázek 3" descr="chmelovar.PNG"/>
          <p:cNvPicPr>
            <a:picLocks noChangeAspect="1"/>
          </p:cNvPicPr>
          <p:nvPr/>
        </p:nvPicPr>
        <p:blipFill>
          <a:blip r:embed="rId2"/>
          <a:stretch>
            <a:fillRect/>
          </a:stretch>
        </p:blipFill>
        <p:spPr>
          <a:xfrm>
            <a:off x="2214546" y="4214818"/>
            <a:ext cx="4763165" cy="201005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TotalTime>
  <Words>137</Words>
  <Application>Microsoft Office PowerPoint</Application>
  <PresentationFormat>Předvádění na obrazovce (4:3)</PresentationFormat>
  <Paragraphs>22</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Cesta</vt:lpstr>
      <vt:lpstr>Výroba Piva</vt:lpstr>
      <vt:lpstr>Schéma vaření piva</vt:lpstr>
      <vt:lpstr>ječmen</vt:lpstr>
      <vt:lpstr>Slad</vt:lpstr>
      <vt:lpstr>Vystírání</vt:lpstr>
      <vt:lpstr>Rmutování</vt:lpstr>
      <vt:lpstr>Scezování</vt:lpstr>
      <vt:lpstr>Chmelové šišky</vt:lpstr>
      <vt:lpstr>Chmelovar</vt:lpstr>
      <vt:lpstr>Pivovarské kvasinky</vt:lpstr>
      <vt:lpstr>Dokvašování piva</vt:lpstr>
      <vt:lpstr>Stáčení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Výroba Piva</dc:title>
  <dc:creator>c08prikryl</dc:creator>
  <cp:lastModifiedBy>c08prikryl</cp:lastModifiedBy>
  <cp:revision>6</cp:revision>
  <dcterms:created xsi:type="dcterms:W3CDTF">2011-10-14T10:52:22Z</dcterms:created>
  <dcterms:modified xsi:type="dcterms:W3CDTF">2011-10-14T11:41:08Z</dcterms:modified>
</cp:coreProperties>
</file>